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8" r:id="rId2"/>
    <p:sldId id="268" r:id="rId3"/>
    <p:sldId id="273" r:id="rId4"/>
    <p:sldId id="269" r:id="rId5"/>
    <p:sldId id="270" r:id="rId6"/>
    <p:sldId id="272" r:id="rId7"/>
    <p:sldId id="271" r:id="rId8"/>
    <p:sldId id="274" r:id="rId9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362C5955-9798-4163-8C00-1126B3BCB6A5}">
          <p14:sldIdLst>
            <p14:sldId id="258"/>
          </p14:sldIdLst>
        </p14:section>
        <p14:section name="Sección sin título" id="{9ADA2C3A-AA0E-4733-8A61-737DEC167FCD}">
          <p14:sldIdLst>
            <p14:sldId id="268"/>
            <p14:sldId id="273"/>
            <p14:sldId id="269"/>
            <p14:sldId id="270"/>
            <p14:sldId id="272"/>
            <p14:sldId id="271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FD"/>
    <a:srgbClr val="DEABE7"/>
    <a:srgbClr val="D8C4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58" autoAdjust="0"/>
    <p:restoredTop sz="85497" autoAdjust="0"/>
  </p:normalViewPr>
  <p:slideViewPr>
    <p:cSldViewPr snapToGrid="0">
      <p:cViewPr>
        <p:scale>
          <a:sx n="78" d="100"/>
          <a:sy n="78" d="100"/>
        </p:scale>
        <p:origin x="528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308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8ED26F-C2FD-4782-ADB1-A3C62AA9C246}" type="datetimeFigureOut">
              <a:rPr lang="es-MX" smtClean="0"/>
              <a:t>28/05/2025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4F81DA-06EB-45F1-9E41-1EBB3391CD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2109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122" name="Google Shape;1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7731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5966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454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0991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1931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464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AC1355-CAE5-B9E1-09B7-AC31DF8C0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51FF18-D321-34FD-A07F-E5BB98B55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8810E7-1BE5-62E8-3A62-6B4EBA134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EC8E26-DB8C-55CC-FE91-00784C324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0C6ACC-B07A-D856-3548-BC4E0F89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657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50812-DFC2-EB88-A1D7-2275A02E6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D088AD-364C-DD6B-7CE2-0ADCAA7FE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0739D4-B663-E0C7-BA62-1CFF6710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4790E5-4C85-E50E-BC0D-218E5A556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5156CC-B173-E4AC-CAA7-7CCB492E3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487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01CB15-3B2F-1D99-33A0-22A1C2D5A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E18045-A52D-AFEC-3984-5213AA581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BD0A52-759E-8336-DC4B-216726CB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4A23C4-AD01-AE8A-1932-68E9CFCF4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7867AC-9EE3-D178-C59F-89142058C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1124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Custom Layout">
  <p:cSld name="18_Custom Layou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>
            <a:spLocks noGrp="1"/>
          </p:cNvSpPr>
          <p:nvPr>
            <p:ph type="pic" idx="2"/>
          </p:nvPr>
        </p:nvSpPr>
        <p:spPr>
          <a:xfrm>
            <a:off x="-1" y="0"/>
            <a:ext cx="5393635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8989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5AE6F-7C62-FF30-D450-8A1720BFE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7279AF-DC0B-E42A-D332-5BACDEFDB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EB7B6E-5D54-1BB2-CDA9-83F2FD33D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A1997F-0E8A-C8D9-154B-E07782C2C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3D83C2-8C5E-BA2D-50E0-24B488C6D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4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52C040-371F-97A7-6699-7681BBB1C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29CEA3-0069-B247-684B-D917A28BE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0F46E5-2E50-35C2-306E-F310ABFC9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CED7F0-E2C5-2B5F-DEFD-8CF1271D8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38850A-E35F-2EDE-FEA7-37D7C61A7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657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7FB3C-9B79-A6C1-B838-E4B7D4B90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5B6E88-B31B-CDED-8233-30BBF6A72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6E0090-00D1-9AEB-312A-87846B4DD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699A6C-B9CD-D5AC-FCF4-A443DA7F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4B60E4-F984-405C-6E53-FB2028C1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CB7FF2-954C-0C04-8CD4-6724B505D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673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9988D-5B7E-F95B-9956-0E62BCE11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3A32B9-0896-D283-B1F6-0FA659226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4806A2-B7C7-8B71-4738-D0943FEDF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8CACE44-F875-2647-145A-D97B31E9E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8BBF76D-2F62-24BB-59A8-BA3E2B3CAA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8BC7AA7-3991-3806-DEF8-470073B5B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E60ADC4-39F7-ADCF-335B-E1548E87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5654097-2700-C7A2-9635-71EB3AAE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820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AB1281-B8AC-97EA-1156-75AD015D2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93F3B5-50C3-3DC4-1E71-122D84A5C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66D036-3F47-0E3F-8CE7-8D0ACF828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936E2A2-0607-F8A0-073C-F04F6737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97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883DF97-0EA9-939F-5E67-DDACB7F81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6F357A4-1868-C961-4C6A-2A5A866A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08B792-A4A8-4E02-1119-BCBB41D0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805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222A1D-1C81-6F5F-45F4-54D92F9C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8953A0-110C-576F-AED0-F51DB21B1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C2C13A-162B-1517-447A-3D1C3C3603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5FB5B0-6C1E-D85F-550B-DE2750843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C6F3AA-CAFC-F84B-5EE8-92A221DBA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4917EE-C04E-81AA-8CD5-5CF0D6AF5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457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162195-2AC0-8226-561A-7CFECF24C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D88306C-0B7D-A16F-3075-2689D1346B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F5AB81-C89B-33E7-45C4-3C2F10504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D0C1EB-4487-F7C7-8C05-BF035AD78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D84E91-7970-81F1-5368-B7F23C8AA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1E5DFB-881F-A776-ACDD-CD2D0E1F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725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1835137-A76B-0009-24B8-401C1BCAC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3A89E8-B788-79CE-ACC2-7BB6DC8B1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4049A6-271D-CDB6-8A63-F997EA6138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C87B9C-C0F2-7734-76AF-53B6C151F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F2A770-242E-F4E0-D35B-5EB676FF11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8BE7E-29D1-4BC3-8CF1-088BED13EB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575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0D45FCC-238A-4537-D1C9-3763DCFE8D21}"/>
              </a:ext>
            </a:extLst>
          </p:cNvPr>
          <p:cNvSpPr txBox="1"/>
          <p:nvPr/>
        </p:nvSpPr>
        <p:spPr>
          <a:xfrm>
            <a:off x="1842600" y="2243269"/>
            <a:ext cx="850679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Black" pitchFamily="2" charset="0"/>
                <a:ea typeface="Cambria" panose="02040503050406030204" pitchFamily="18" charset="0"/>
                <a:cs typeface="Arial" panose="020B0604020202020204" pitchFamily="34" charset="0"/>
              </a:rPr>
              <a:t>CATALOGO PARA INSTITUCIONES EDUCATIVAS</a:t>
            </a:r>
            <a:endParaRPr lang="es-MX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Black" pitchFamily="2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 defTabSz="810158">
              <a:defRPr/>
            </a:pPr>
            <a:endParaRPr lang="es-MX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289BEEE-75BF-3697-9075-F392E53117BD}"/>
              </a:ext>
            </a:extLst>
          </p:cNvPr>
          <p:cNvSpPr txBox="1"/>
          <p:nvPr/>
        </p:nvSpPr>
        <p:spPr>
          <a:xfrm>
            <a:off x="3121250" y="4366927"/>
            <a:ext cx="59494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10158">
              <a:defRPr/>
            </a:pPr>
            <a:r>
              <a:rPr lang="es-MX" sz="40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N A D H</a:t>
            </a:r>
          </a:p>
          <a:p>
            <a:pPr algn="ctr" defTabSz="810158">
              <a:defRPr/>
            </a:pPr>
            <a:endParaRPr lang="es-MX" sz="2400" b="1" dirty="0">
              <a:solidFill>
                <a:srgbClr val="D8C4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1A463A7-133B-4E59-A65E-8BE0B72785DD}"/>
              </a:ext>
            </a:extLst>
          </p:cNvPr>
          <p:cNvSpPr txBox="1"/>
          <p:nvPr/>
        </p:nvSpPr>
        <p:spPr>
          <a:xfrm>
            <a:off x="11145520" y="6257151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1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2;p2">
            <a:extLst>
              <a:ext uri="{FF2B5EF4-FFF2-40B4-BE49-F238E27FC236}">
                <a16:creationId xmlns:a16="http://schemas.microsoft.com/office/drawing/2014/main" id="{9EF63B30-5BFA-1FF3-AF55-162DB3CB6FAE}"/>
              </a:ext>
            </a:extLst>
          </p:cNvPr>
          <p:cNvSpPr/>
          <p:nvPr/>
        </p:nvSpPr>
        <p:spPr>
          <a:xfrm>
            <a:off x="6378150" y="3784402"/>
            <a:ext cx="4575300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900" dirty="0">
                <a:solidFill>
                  <a:schemeClr val="lt1"/>
                </a:solidFill>
              </a:rPr>
              <a:t>COMISIÓN EJECUTIVA DE ATENCIÓN A VICTIMA DEL ESTADO DE MÉXICO</a:t>
            </a: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FD8820B-9D60-4AA9-A9B7-7C941E206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162852"/>
              </p:ext>
            </p:extLst>
          </p:nvPr>
        </p:nvGraphicFramePr>
        <p:xfrm>
          <a:off x="1057343" y="1127760"/>
          <a:ext cx="9722258" cy="5053116"/>
        </p:xfrm>
        <a:graphic>
          <a:graphicData uri="http://schemas.openxmlformats.org/drawingml/2006/table">
            <a:tbl>
              <a:tblPr firstRow="1" bandRow="1"/>
              <a:tblGrid>
                <a:gridCol w="722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6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8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5816">
                  <a:extLst>
                    <a:ext uri="{9D8B030D-6E8A-4147-A177-3AD203B41FA5}">
                      <a16:colId xmlns:a16="http://schemas.microsoft.com/office/drawing/2014/main" val="3880619165"/>
                    </a:ext>
                  </a:extLst>
                </a:gridCol>
                <a:gridCol w="1198227">
                  <a:extLst>
                    <a:ext uri="{9D8B030D-6E8A-4147-A177-3AD203B41FA5}">
                      <a16:colId xmlns:a16="http://schemas.microsoft.com/office/drawing/2014/main" val="616004962"/>
                    </a:ext>
                  </a:extLst>
                </a:gridCol>
              </a:tblGrid>
              <a:tr h="183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Núm.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TÍTULO DE LA PLÁTICA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ESPECÍFICOS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QUIEN SE IMPARTE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HERRAMIENTAS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DURACIÓN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2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1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Violencia entre los Adolescentes y sus diferentes Manifestaciones”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CLAUDIA</a:t>
                      </a: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just"/>
                      <a:endParaRPr lang="es-MX" sz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Brindar a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los participantes herramientas conceptuales y prácticas para identificar, comprender y prevenir las diversas formas de violencia entre adolescentes en contextos escolares y comunitarios, a través de participación activa , incentivando el análisis y reflexión y construcción de propuestas entre los participantes, con un enfoque de cultura de paz.</a:t>
                      </a:r>
                      <a:endParaRPr lang="es-MX" sz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MX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Marco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conceptual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Manifestaciones de la violencia entre adolescentes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Estrategias de prevención y abordaje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Debate guiado entre los participantes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Análisis de casos prácticos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Comunidad</a:t>
                      </a:r>
                      <a:r>
                        <a:rPr lang="es-MX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escolar:</a:t>
                      </a: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Maestros</a:t>
                      </a: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Padres de familia</a:t>
                      </a: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Alumnos</a:t>
                      </a: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Personal administrativo.</a:t>
                      </a: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Videos</a:t>
                      </a: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Diagnóstico inicial</a:t>
                      </a: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Debate </a:t>
                      </a:r>
                    </a:p>
                    <a:p>
                      <a:pPr marL="171450" marR="0" lvl="0" indent="-17145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s-MX" sz="1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hrs</a:t>
                      </a:r>
                      <a:r>
                        <a:rPr lang="es-MX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. </a:t>
                      </a: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008C5A80-44FF-4F63-A7FB-5FB4F103D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431207"/>
              </p:ext>
            </p:extLst>
          </p:nvPr>
        </p:nvGraphicFramePr>
        <p:xfrm>
          <a:off x="1047024" y="640080"/>
          <a:ext cx="9742896" cy="487680"/>
        </p:xfrm>
        <a:graphic>
          <a:graphicData uri="http://schemas.openxmlformats.org/drawingml/2006/table">
            <a:tbl>
              <a:tblPr firstRow="1" bandRow="1"/>
              <a:tblGrid>
                <a:gridCol w="974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20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TEMARIO</a:t>
                      </a:r>
                      <a:endParaRPr lang="es-MX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AB03770-06E5-4EF1-85CF-2F8B55F03520}"/>
              </a:ext>
            </a:extLst>
          </p:cNvPr>
          <p:cNvSpPr txBox="1"/>
          <p:nvPr/>
        </p:nvSpPr>
        <p:spPr>
          <a:xfrm>
            <a:off x="11032570" y="6408089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2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2;p2">
            <a:extLst>
              <a:ext uri="{FF2B5EF4-FFF2-40B4-BE49-F238E27FC236}">
                <a16:creationId xmlns:a16="http://schemas.microsoft.com/office/drawing/2014/main" id="{9EF63B30-5BFA-1FF3-AF55-162DB3CB6FAE}"/>
              </a:ext>
            </a:extLst>
          </p:cNvPr>
          <p:cNvSpPr/>
          <p:nvPr/>
        </p:nvSpPr>
        <p:spPr>
          <a:xfrm>
            <a:off x="6378150" y="3784402"/>
            <a:ext cx="4575300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900" dirty="0">
                <a:solidFill>
                  <a:schemeClr val="lt1"/>
                </a:solidFill>
              </a:rPr>
              <a:t>COMISIÓN EJECUTIVA DE ATENCIÓN A VICTIMA DEL ESTADO DE MÉXICO</a:t>
            </a: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FD8820B-9D60-4AA9-A9B7-7C941E206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897655"/>
              </p:ext>
            </p:extLst>
          </p:nvPr>
        </p:nvGraphicFramePr>
        <p:xfrm>
          <a:off x="1057343" y="1127760"/>
          <a:ext cx="9722258" cy="4585490"/>
        </p:xfrm>
        <a:graphic>
          <a:graphicData uri="http://schemas.openxmlformats.org/drawingml/2006/table">
            <a:tbl>
              <a:tblPr firstRow="1" bandRow="1"/>
              <a:tblGrid>
                <a:gridCol w="54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3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6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8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5816">
                  <a:extLst>
                    <a:ext uri="{9D8B030D-6E8A-4147-A177-3AD203B41FA5}">
                      <a16:colId xmlns:a16="http://schemas.microsoft.com/office/drawing/2014/main" val="3880619165"/>
                    </a:ext>
                  </a:extLst>
                </a:gridCol>
                <a:gridCol w="1198227">
                  <a:extLst>
                    <a:ext uri="{9D8B030D-6E8A-4147-A177-3AD203B41FA5}">
                      <a16:colId xmlns:a16="http://schemas.microsoft.com/office/drawing/2014/main" val="616004962"/>
                    </a:ext>
                  </a:extLst>
                </a:gridCol>
              </a:tblGrid>
              <a:tr h="183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Núm.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TÍTULO DE LA PLÁTICA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ESPECÍFICOS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QUIEN SE IMPARTE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HERRAMIENTAS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DURACIÓN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261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2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“La Violencia de Género y sus Impactos”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CLAUDIA 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25136"/>
                  </a:ext>
                </a:extLst>
              </a:tr>
              <a:tr h="314261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3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Bullying</a:t>
                      </a: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: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Estrategias en la Atención del Acoso Escolar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CARO</a:t>
                      </a: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627530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008C5A80-44FF-4F63-A7FB-5FB4F103DE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7024" y="640080"/>
          <a:ext cx="9742896" cy="487680"/>
        </p:xfrm>
        <a:graphic>
          <a:graphicData uri="http://schemas.openxmlformats.org/drawingml/2006/table">
            <a:tbl>
              <a:tblPr firstRow="1" bandRow="1"/>
              <a:tblGrid>
                <a:gridCol w="974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20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TEMARIO</a:t>
                      </a:r>
                      <a:endParaRPr lang="es-MX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AB03770-06E5-4EF1-85CF-2F8B55F03520}"/>
              </a:ext>
            </a:extLst>
          </p:cNvPr>
          <p:cNvSpPr txBox="1"/>
          <p:nvPr/>
        </p:nvSpPr>
        <p:spPr>
          <a:xfrm>
            <a:off x="11032570" y="6408089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766075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2;p2">
            <a:extLst>
              <a:ext uri="{FF2B5EF4-FFF2-40B4-BE49-F238E27FC236}">
                <a16:creationId xmlns:a16="http://schemas.microsoft.com/office/drawing/2014/main" id="{9EF63B30-5BFA-1FF3-AF55-162DB3CB6FAE}"/>
              </a:ext>
            </a:extLst>
          </p:cNvPr>
          <p:cNvSpPr/>
          <p:nvPr/>
        </p:nvSpPr>
        <p:spPr>
          <a:xfrm>
            <a:off x="6378150" y="3784402"/>
            <a:ext cx="4575300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900" dirty="0">
                <a:solidFill>
                  <a:schemeClr val="lt1"/>
                </a:solidFill>
              </a:rPr>
              <a:t>COMISIÓN EJECUTIVA DE ATENCIÓN A VICTIMA DEL ESTADO DE MÉXICO</a:t>
            </a: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FD8820B-9D60-4AA9-A9B7-7C941E206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068779"/>
              </p:ext>
            </p:extLst>
          </p:nvPr>
        </p:nvGraphicFramePr>
        <p:xfrm>
          <a:off x="1047024" y="1163681"/>
          <a:ext cx="9722257" cy="4803981"/>
        </p:xfrm>
        <a:graphic>
          <a:graphicData uri="http://schemas.openxmlformats.org/drawingml/2006/table">
            <a:tbl>
              <a:tblPr firstRow="1" bandRow="1"/>
              <a:tblGrid>
                <a:gridCol w="51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1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32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4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34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4120">
                  <a:extLst>
                    <a:ext uri="{9D8B030D-6E8A-4147-A177-3AD203B41FA5}">
                      <a16:colId xmlns:a16="http://schemas.microsoft.com/office/drawing/2014/main" val="3134473044"/>
                    </a:ext>
                  </a:extLst>
                </a:gridCol>
              </a:tblGrid>
              <a:tr h="183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Núm.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TÍTULO DE LA PLÁTICA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ESPECÍFICOS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QUIEN SE IMPARTE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DURACIÓN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2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4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“Estrategias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para la Prevención y Detección del Delito</a:t>
                      </a: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CLAUDIA 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261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5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“Feminicidio y Alerta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de Género</a:t>
                      </a: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ELISA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25136"/>
                  </a:ext>
                </a:extLst>
              </a:tr>
              <a:tr h="314261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6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“Como actuar ante la Violencia Sexual”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ELISA</a:t>
                      </a: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627530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008C5A80-44FF-4F63-A7FB-5FB4F103DE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7024" y="640080"/>
          <a:ext cx="9742896" cy="487680"/>
        </p:xfrm>
        <a:graphic>
          <a:graphicData uri="http://schemas.openxmlformats.org/drawingml/2006/table">
            <a:tbl>
              <a:tblPr firstRow="1" bandRow="1"/>
              <a:tblGrid>
                <a:gridCol w="974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20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TEMARIO</a:t>
                      </a:r>
                      <a:endParaRPr lang="es-MX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AB03770-06E5-4EF1-85CF-2F8B55F03520}"/>
              </a:ext>
            </a:extLst>
          </p:cNvPr>
          <p:cNvSpPr txBox="1"/>
          <p:nvPr/>
        </p:nvSpPr>
        <p:spPr>
          <a:xfrm>
            <a:off x="11032570" y="6408089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935425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2;p2">
            <a:extLst>
              <a:ext uri="{FF2B5EF4-FFF2-40B4-BE49-F238E27FC236}">
                <a16:creationId xmlns:a16="http://schemas.microsoft.com/office/drawing/2014/main" id="{9EF63B30-5BFA-1FF3-AF55-162DB3CB6FAE}"/>
              </a:ext>
            </a:extLst>
          </p:cNvPr>
          <p:cNvSpPr/>
          <p:nvPr/>
        </p:nvSpPr>
        <p:spPr>
          <a:xfrm>
            <a:off x="6378150" y="3784402"/>
            <a:ext cx="4575300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900" dirty="0">
                <a:solidFill>
                  <a:schemeClr val="lt1"/>
                </a:solidFill>
              </a:rPr>
              <a:t>COMISIÓN EJECUTIVA DE ATENCIÓN A VICTIMA DEL ESTADO DE MÉXICO</a:t>
            </a: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FD8820B-9D60-4AA9-A9B7-7C941E206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33655"/>
              </p:ext>
            </p:extLst>
          </p:nvPr>
        </p:nvGraphicFramePr>
        <p:xfrm>
          <a:off x="1047024" y="1163681"/>
          <a:ext cx="9722257" cy="5200889"/>
        </p:xfrm>
        <a:graphic>
          <a:graphicData uri="http://schemas.openxmlformats.org/drawingml/2006/table">
            <a:tbl>
              <a:tblPr firstRow="1" bandRow="1"/>
              <a:tblGrid>
                <a:gridCol w="51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9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4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34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4120">
                  <a:extLst>
                    <a:ext uri="{9D8B030D-6E8A-4147-A177-3AD203B41FA5}">
                      <a16:colId xmlns:a16="http://schemas.microsoft.com/office/drawing/2014/main" val="827765485"/>
                    </a:ext>
                  </a:extLst>
                </a:gridCol>
              </a:tblGrid>
              <a:tr h="5563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Núm.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TÍTULO DE LA PLÁTICA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ESPECÍFICOS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QUIEN SE IMPARTE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DURACION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18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7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“Consumo de Drogas y sus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Implicaciones en el Entorno Escolar </a:t>
                      </a: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CARO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387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8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“Construyendo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Hogares Libres de Violencia</a:t>
                      </a: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CARO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25136"/>
                  </a:ext>
                </a:extLst>
              </a:tr>
              <a:tr h="793809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9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Likes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que lastiman: “El rostro invisible del acoso en línea”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CLAUDIA</a:t>
                      </a: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981720"/>
                  </a:ext>
                </a:extLst>
              </a:tr>
              <a:tr h="1292582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10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“Protocolo de Actuación: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Alerta </a:t>
                      </a:r>
                      <a:r>
                        <a:rPr lang="es-MX" sz="12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Amber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y Odisea”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ELISA</a:t>
                      </a: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627530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008C5A80-44FF-4F63-A7FB-5FB4F103DE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7024" y="640080"/>
          <a:ext cx="9742896" cy="487680"/>
        </p:xfrm>
        <a:graphic>
          <a:graphicData uri="http://schemas.openxmlformats.org/drawingml/2006/table">
            <a:tbl>
              <a:tblPr firstRow="1" bandRow="1"/>
              <a:tblGrid>
                <a:gridCol w="974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20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TEMARIO</a:t>
                      </a:r>
                      <a:endParaRPr lang="es-MX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AB03770-06E5-4EF1-85CF-2F8B55F03520}"/>
              </a:ext>
            </a:extLst>
          </p:cNvPr>
          <p:cNvSpPr txBox="1"/>
          <p:nvPr/>
        </p:nvSpPr>
        <p:spPr>
          <a:xfrm>
            <a:off x="11032570" y="6408089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309295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2;p2">
            <a:extLst>
              <a:ext uri="{FF2B5EF4-FFF2-40B4-BE49-F238E27FC236}">
                <a16:creationId xmlns:a16="http://schemas.microsoft.com/office/drawing/2014/main" id="{9EF63B30-5BFA-1FF3-AF55-162DB3CB6FAE}"/>
              </a:ext>
            </a:extLst>
          </p:cNvPr>
          <p:cNvSpPr/>
          <p:nvPr/>
        </p:nvSpPr>
        <p:spPr>
          <a:xfrm>
            <a:off x="6378150" y="3784402"/>
            <a:ext cx="4575300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900" dirty="0">
                <a:solidFill>
                  <a:schemeClr val="lt1"/>
                </a:solidFill>
              </a:rPr>
              <a:t>COMISIÓN EJECUTIVA DE ATENCIÓN A VICTIMA DEL ESTADO DE MÉXICO</a:t>
            </a: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FD8820B-9D60-4AA9-A9B7-7C941E206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123618"/>
              </p:ext>
            </p:extLst>
          </p:nvPr>
        </p:nvGraphicFramePr>
        <p:xfrm>
          <a:off x="1047024" y="1163681"/>
          <a:ext cx="9722257" cy="4924573"/>
        </p:xfrm>
        <a:graphic>
          <a:graphicData uri="http://schemas.openxmlformats.org/drawingml/2006/table">
            <a:tbl>
              <a:tblPr firstRow="1" bandRow="1"/>
              <a:tblGrid>
                <a:gridCol w="51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1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32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4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34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4120">
                  <a:extLst>
                    <a:ext uri="{9D8B030D-6E8A-4147-A177-3AD203B41FA5}">
                      <a16:colId xmlns:a16="http://schemas.microsoft.com/office/drawing/2014/main" val="1502123589"/>
                    </a:ext>
                  </a:extLst>
                </a:gridCol>
              </a:tblGrid>
              <a:tr h="5563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Núm.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TÍTULO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ESPECÍFICOS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QUIEN SE IMPARTE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DURACIÓN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3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1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“PROTOCOLO DE ACTUACIÓN, PREVENCIÓN Y DETECCIÓN DEL ABUSO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SEXUAL INFANTIL”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ELISA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838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2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“PROTOCOLO DE ACTUACIÓN, PREVENCIÓN Y DETECCIÓN DEL MALTRATO ESCOLAR”</a:t>
                      </a: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CARO</a:t>
                      </a:r>
                      <a:endParaRPr lang="es-MX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25136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008C5A80-44FF-4F63-A7FB-5FB4F103D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625670"/>
              </p:ext>
            </p:extLst>
          </p:nvPr>
        </p:nvGraphicFramePr>
        <p:xfrm>
          <a:off x="1047024" y="640080"/>
          <a:ext cx="9742896" cy="487680"/>
        </p:xfrm>
        <a:graphic>
          <a:graphicData uri="http://schemas.openxmlformats.org/drawingml/2006/table">
            <a:tbl>
              <a:tblPr firstRow="1" bandRow="1"/>
              <a:tblGrid>
                <a:gridCol w="974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200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TEMARIO: </a:t>
                      </a:r>
                      <a:r>
                        <a:rPr lang="es-MX" sz="20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TALLER PARA LA</a:t>
                      </a:r>
                      <a:r>
                        <a:rPr lang="es-MX" sz="200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2000" baseline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APLICACIÓN DE PROTOCOLOS </a:t>
                      </a:r>
                      <a:endParaRPr lang="es-MX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AB03770-06E5-4EF1-85CF-2F8B55F03520}"/>
              </a:ext>
            </a:extLst>
          </p:cNvPr>
          <p:cNvSpPr txBox="1"/>
          <p:nvPr/>
        </p:nvSpPr>
        <p:spPr>
          <a:xfrm>
            <a:off x="11032570" y="6408089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778972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2;p2">
            <a:extLst>
              <a:ext uri="{FF2B5EF4-FFF2-40B4-BE49-F238E27FC236}">
                <a16:creationId xmlns:a16="http://schemas.microsoft.com/office/drawing/2014/main" id="{9EF63B30-5BFA-1FF3-AF55-162DB3CB6FAE}"/>
              </a:ext>
            </a:extLst>
          </p:cNvPr>
          <p:cNvSpPr/>
          <p:nvPr/>
        </p:nvSpPr>
        <p:spPr>
          <a:xfrm>
            <a:off x="6378150" y="3784402"/>
            <a:ext cx="4575300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900" dirty="0">
                <a:solidFill>
                  <a:schemeClr val="lt1"/>
                </a:solidFill>
              </a:rPr>
              <a:t>COMISIÓN EJECUTIVA DE ATENCIÓN A VICTIMA DEL ESTADO DE MÉXICO</a:t>
            </a: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FD8820B-9D60-4AA9-A9B7-7C941E206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713594"/>
              </p:ext>
            </p:extLst>
          </p:nvPr>
        </p:nvGraphicFramePr>
        <p:xfrm>
          <a:off x="1047024" y="1127760"/>
          <a:ext cx="9742896" cy="4668060"/>
        </p:xfrm>
        <a:graphic>
          <a:graphicData uri="http://schemas.openxmlformats.org/drawingml/2006/table">
            <a:tbl>
              <a:tblPr firstRow="1" bandRow="1"/>
              <a:tblGrid>
                <a:gridCol w="5111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1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90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MODO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PRESENCIAL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MODO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VIRTUAL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79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BANNERS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211517"/>
                  </a:ext>
                </a:extLst>
              </a:tr>
              <a:tr h="7131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PRESENTACION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EN USB, 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COMPUTADORA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marR="0" lvl="0" indent="-17145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978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MATERIALES IMPRESOS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(INFOGRAFIAS, DIPTICOS, ETC) 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25136"/>
                  </a:ext>
                </a:extLst>
              </a:tr>
              <a:tr h="827903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FORMATOS INTERNOS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PARA FIRMA DE LA ESCUELA SOLICITANTE 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627530"/>
                  </a:ext>
                </a:extLst>
              </a:tr>
              <a:tr h="890268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913135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008C5A80-44FF-4F63-A7FB-5FB4F103D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532158"/>
              </p:ext>
            </p:extLst>
          </p:nvPr>
        </p:nvGraphicFramePr>
        <p:xfrm>
          <a:off x="1047024" y="640080"/>
          <a:ext cx="9742896" cy="487680"/>
        </p:xfrm>
        <a:graphic>
          <a:graphicData uri="http://schemas.openxmlformats.org/drawingml/2006/table">
            <a:tbl>
              <a:tblPr firstRow="1" bandRow="1"/>
              <a:tblGrid>
                <a:gridCol w="974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REQUERIMIENTOS  INTERNOS</a:t>
                      </a:r>
                      <a:r>
                        <a:rPr lang="es-MX" sz="20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es-MX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AB03770-06E5-4EF1-85CF-2F8B55F03520}"/>
              </a:ext>
            </a:extLst>
          </p:cNvPr>
          <p:cNvSpPr txBox="1"/>
          <p:nvPr/>
        </p:nvSpPr>
        <p:spPr>
          <a:xfrm>
            <a:off x="11032570" y="6408089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115609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2;p2">
            <a:extLst>
              <a:ext uri="{FF2B5EF4-FFF2-40B4-BE49-F238E27FC236}">
                <a16:creationId xmlns:a16="http://schemas.microsoft.com/office/drawing/2014/main" id="{9EF63B30-5BFA-1FF3-AF55-162DB3CB6FAE}"/>
              </a:ext>
            </a:extLst>
          </p:cNvPr>
          <p:cNvSpPr/>
          <p:nvPr/>
        </p:nvSpPr>
        <p:spPr>
          <a:xfrm>
            <a:off x="6378150" y="3784402"/>
            <a:ext cx="4575300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900" dirty="0">
                <a:solidFill>
                  <a:schemeClr val="lt1"/>
                </a:solidFill>
              </a:rPr>
              <a:t>COMISIÓN EJECUTIVA DE ATENCIÓN A VICTIMA DEL ESTADO DE MÉXICO</a:t>
            </a: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FD8820B-9D60-4AA9-A9B7-7C941E20608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7024" y="1127760"/>
          <a:ext cx="9742896" cy="4995708"/>
        </p:xfrm>
        <a:graphic>
          <a:graphicData uri="http://schemas.openxmlformats.org/drawingml/2006/table">
            <a:tbl>
              <a:tblPr firstRow="1" bandRow="1"/>
              <a:tblGrid>
                <a:gridCol w="5111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1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90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MODO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PRESENCIAL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MODO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VIRTUAL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es-MX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A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79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CARTA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DE PRESENTACION POR PARTE DE LA INSTITUCIÓN QUE IMPARTE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CARTA DE AUTORIZACIÓN DE LA ESCUELA PARA EL INGRESO   DE LA INSTITUCIÓN QUE IMPARTE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CONSTANCIA DE PARTICIPACION EXPEDIDA A FAVOR DE LA INSTITUCIÓN Y DEL PONENTE 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CARTA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DE PRESENTACION POR PARTE DE LA INSTITUCIÓN QUE IMPARTE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CARTA DE AUTORIZACIÓN DE LA ESCUELA PARA EL INGRESO   DE LA INSTITUCIÓN QUE IMPARTE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CONSTANCIA DE PARTICIPACION EXPEDIDA A FAVOR DE LA INSTITUCIÓN Y DEL PONENTE 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211517"/>
                  </a:ext>
                </a:extLst>
              </a:tr>
              <a:tr h="7131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AULA O SALON AMPLIO CON VENTILACIÓN Y MOBILIARIO ADECUADO 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marR="0" lvl="0" indent="-17145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CONEXIÓN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ESTABLE A INTERNET Y COMPUTADORA CON MICROFONO Y CAMARAS FUNCIONALES </a:t>
                      </a: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978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PROYECTOR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, PANTALLA O TV CON CONEXIÓN HDMI O VGA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PLATAFORMA SEGURA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(TEAMS, ZOMM, GOOGLE MEET, MICROSOFT TEAMS)</a:t>
                      </a: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25136"/>
                  </a:ext>
                </a:extLst>
              </a:tr>
              <a:tr h="827903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MICROFONO Y EQUIPO DE SONIDO BÁSICO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EVIDENCIAS</a:t>
                      </a:r>
                      <a:r>
                        <a:rPr lang="es-MX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(LISTA DE ASISTENCIA DE LOS ALUMNOS, FOTOS Y VIDEOS ) TESTIMONIOS</a:t>
                      </a: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627530"/>
                  </a:ext>
                </a:extLst>
              </a:tr>
              <a:tr h="890268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MATERIAL DIDACTICO: HOJAS,</a:t>
                      </a: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 MARCADORES, POST IT, CARTULINAS, LAPICES, ETC.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s-MX" sz="1200" b="1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MX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RECURSOS DIGITALES: PRESENTACIONES, VIDEOS, QUIZZES, ETC.</a:t>
                      </a:r>
                      <a:endParaRPr lang="es-MX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913135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008C5A80-44FF-4F63-A7FB-5FB4F103DE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7024" y="640080"/>
          <a:ext cx="9742896" cy="487680"/>
        </p:xfrm>
        <a:graphic>
          <a:graphicData uri="http://schemas.openxmlformats.org/drawingml/2006/table">
            <a:tbl>
              <a:tblPr firstRow="1" bandRow="1"/>
              <a:tblGrid>
                <a:gridCol w="974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s-MX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MS Gothic" panose="020B0609070205080204" pitchFamily="49" charset="-128"/>
                          <a:cs typeface="Arial" panose="020B0604020202020204" pitchFamily="34" charset="0"/>
                        </a:rPr>
                        <a:t>REQUERIMIENTOS  EXTERNOS</a:t>
                      </a:r>
                      <a:endParaRPr lang="es-MX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MS Gothic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 marL="81013" marR="81013" marT="40507" marB="40507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AB03770-06E5-4EF1-85CF-2F8B55F03520}"/>
              </a:ext>
            </a:extLst>
          </p:cNvPr>
          <p:cNvSpPr txBox="1"/>
          <p:nvPr/>
        </p:nvSpPr>
        <p:spPr>
          <a:xfrm>
            <a:off x="11032570" y="6408089"/>
            <a:ext cx="37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436290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1865</TotalTime>
  <Words>603</Words>
  <Application>Microsoft Office PowerPoint</Application>
  <PresentationFormat>Panorámica</PresentationFormat>
  <Paragraphs>161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MS Gothic</vt:lpstr>
      <vt:lpstr>Arial</vt:lpstr>
      <vt:lpstr>Calibri</vt:lpstr>
      <vt:lpstr>Calibri Light</vt:lpstr>
      <vt:lpstr>Cambria</vt:lpstr>
      <vt:lpstr>Montserrat Black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Clarita La more acevedo soto</dc:creator>
  <cp:lastModifiedBy>Claudia</cp:lastModifiedBy>
  <cp:revision>113</cp:revision>
  <cp:lastPrinted>2023-09-22T18:35:47Z</cp:lastPrinted>
  <dcterms:created xsi:type="dcterms:W3CDTF">2023-09-19T21:31:49Z</dcterms:created>
  <dcterms:modified xsi:type="dcterms:W3CDTF">2025-05-28T20:14:18Z</dcterms:modified>
</cp:coreProperties>
</file>